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7" r:id="rId5"/>
    <p:sldId id="282" r:id="rId6"/>
    <p:sldId id="265" r:id="rId7"/>
    <p:sldId id="277" r:id="rId8"/>
    <p:sldId id="278" r:id="rId9"/>
    <p:sldId id="279" r:id="rId10"/>
    <p:sldId id="281" r:id="rId11"/>
    <p:sldId id="280" r:id="rId12"/>
    <p:sldId id="272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60" autoAdjust="0"/>
    <p:restoredTop sz="95810" autoAdjust="0"/>
  </p:normalViewPr>
  <p:slideViewPr>
    <p:cSldViewPr>
      <p:cViewPr varScale="1">
        <p:scale>
          <a:sx n="113" d="100"/>
          <a:sy n="113" d="100"/>
        </p:scale>
        <p:origin x="208" y="352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5A207F-0F91-42F2-96D0-049C6003623B}" type="datetimeFigureOut">
              <a:rPr lang="en-US"/>
              <a:t>7/19/21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567D4A-04CB-4EDF-8FB1-342A02FC8EC5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0125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CC13F5-F2B1-464B-BE8F-27ABFBD2FBDE}" type="datetimeFigureOut">
              <a:rPr lang="en-US"/>
              <a:t>7/19/21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1351F-DBB1-4664-ADA9-83BC7CB8848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42362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25% of all land area, mountain regions are home to more than 85% of the world’s species of amphibians, birds, and mammals,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many entirely restricted to mountains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Across the world, there are scientists, policy makers, and ecologists (among others) committed to protecting and tracking biodiversity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9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 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now have a new dataset, and it allows us to focus on mountainous regions (which are threatened and high in biodiversity) (find figure of biodiversity declining in mountainous regions)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89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Better example of the dataset with a legend</a:t>
            </a:r>
          </a:p>
          <a:p>
            <a:r>
              <a:rPr lang="en-US" dirty="0"/>
              <a:t>2 idealized examples and walk through them (+ a legend)</a:t>
            </a:r>
          </a:p>
          <a:p>
            <a:r>
              <a:rPr lang="en-US" dirty="0"/>
              <a:t>Explain each of the maps/datasets quickly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42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Aggregated results </a:t>
            </a:r>
          </a:p>
          <a:p>
            <a:r>
              <a:rPr lang="en-US" dirty="0"/>
              <a:t>Point out a mountain range or two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15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even can see the evolution of coverage through time, and the time periods in which different areas of the world have built up their protected areas. (THIS WILL BE A GIF IDEALLY)</a:t>
            </a:r>
          </a:p>
          <a:p>
            <a:r>
              <a:rPr lang="en-US" dirty="0"/>
              <a:t>Pick a continent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88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94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future of this dataset? </a:t>
            </a:r>
          </a:p>
          <a:p>
            <a:pPr marL="171450" indent="-171450">
              <a:buFontTx/>
              <a:buChar char="-"/>
            </a:pPr>
            <a:r>
              <a:rPr lang="en-US" dirty="0"/>
              <a:t>1. make sure others can access and replicate this standard. Planning to at least have a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  <a:p>
            <a:pPr marL="171450" indent="-171450">
              <a:buFontTx/>
              <a:buChar char="-"/>
            </a:pPr>
            <a:r>
              <a:rPr lang="en-US" dirty="0"/>
              <a:t>2. create a web app for people to explore the result of the data. For those familiar, </a:t>
            </a:r>
            <a:r>
              <a:rPr lang="en-US" dirty="0" err="1"/>
              <a:t>RStudio</a:t>
            </a:r>
            <a:r>
              <a:rPr lang="en-US" dirty="0"/>
              <a:t> allows you to do this using by creating a shiny application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3. this can be done using current/historic data from satellites or even using future projections/scenarios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723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Amina, Stanford PhD Candidate; learned the incredible amount of man power that goes into these seemingly simple calculations and tracking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1351F-DBB1-4664-ADA9-83BC7CB884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349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271" y="0"/>
            <a:ext cx="7932282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39552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128" y="3428999"/>
            <a:ext cx="5516629" cy="2268559"/>
          </a:xfrm>
        </p:spPr>
        <p:txBody>
          <a:bodyPr anchor="t">
            <a:normAutofit/>
          </a:bodyPr>
          <a:lstStyle>
            <a:lvl1pPr algn="r">
              <a:defRPr sz="5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1552" y="2268787"/>
            <a:ext cx="5356205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799" b="0">
                <a:solidFill>
                  <a:schemeClr val="tx1"/>
                </a:solidFill>
              </a:defRPr>
            </a:lvl1pPr>
            <a:lvl2pPr marL="457063" indent="0" algn="ctr">
              <a:buNone/>
              <a:defRPr sz="17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pPr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0711" y="3262853"/>
            <a:ext cx="415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399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399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3664" y="641225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128" y="808057"/>
            <a:ext cx="7952020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pPr/>
              <a:t>7/19/21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73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4395" y="416109"/>
            <a:ext cx="415636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6974" y="805818"/>
            <a:ext cx="1326174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072" y="970410"/>
            <a:ext cx="6465219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pPr/>
              <a:t>7/19/21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92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pPr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371" y="641225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24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272" y="2962586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193" y="3147254"/>
            <a:ext cx="7954488" cy="1424746"/>
          </a:xfrm>
        </p:spPr>
        <p:txBody>
          <a:bodyPr anchor="t">
            <a:normAutofit/>
          </a:bodyPr>
          <a:lstStyle>
            <a:lvl1pPr algn="r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246" y="2268786"/>
            <a:ext cx="7789902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799">
                <a:solidFill>
                  <a:schemeClr val="tx1"/>
                </a:solidFill>
              </a:defRPr>
            </a:lvl1pPr>
            <a:lvl2pPr marL="457063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pPr/>
              <a:t>7/19/21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43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194" y="805818"/>
            <a:ext cx="7948913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4696" y="2052116"/>
            <a:ext cx="3890946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4900" y="2052115"/>
            <a:ext cx="3893208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pPr/>
              <a:t>7/19/21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5600" y="641223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39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079" y="636424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193" y="805818"/>
            <a:ext cx="7954488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8606" y="2052115"/>
            <a:ext cx="3895452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199" b="0" cap="none" baseline="0">
                <a:solidFill>
                  <a:schemeClr val="accent6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8606" y="2851331"/>
            <a:ext cx="3892609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4898" y="2052115"/>
            <a:ext cx="3898782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199" b="0" cap="none" baseline="0">
                <a:solidFill>
                  <a:schemeClr val="accent6"/>
                </a:solidFill>
              </a:defRPr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4899" y="2851331"/>
            <a:ext cx="3898782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pPr/>
              <a:t>7/19/21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29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pPr/>
              <a:t>7/19/21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5600" y="641226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076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pPr/>
              <a:t>7/19/21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5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3749" y="1127550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810" y="1282452"/>
            <a:ext cx="2663667" cy="1903241"/>
          </a:xfrm>
        </p:spPr>
        <p:txBody>
          <a:bodyPr anchor="b">
            <a:normAutofit/>
          </a:bodyPr>
          <a:lstStyle>
            <a:lvl1pPr algn="l">
              <a:defRPr sz="2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820" y="805818"/>
            <a:ext cx="5444860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69809" y="3186155"/>
            <a:ext cx="2663667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9712D-992A-4AB1-A5C2-575F75921AA2}" type="datetimeFigureOut">
              <a:rPr lang="en-US" smtClean="0"/>
              <a:pPr/>
              <a:t>7/19/21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938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217" y="0"/>
            <a:ext cx="10369615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4365" y="0"/>
            <a:ext cx="27425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5305" y="3229"/>
            <a:ext cx="4628528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7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281" y="1127550"/>
            <a:ext cx="41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799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728" y="1282453"/>
            <a:ext cx="3969952" cy="1900473"/>
          </a:xfrm>
        </p:spPr>
        <p:txBody>
          <a:bodyPr anchor="b">
            <a:normAutofit/>
          </a:bodyPr>
          <a:lstStyle>
            <a:lvl1pPr algn="l">
              <a:defRPr sz="3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69809" y="3182928"/>
            <a:ext cx="3970840" cy="2386394"/>
          </a:xfrm>
        </p:spPr>
        <p:txBody>
          <a:bodyPr>
            <a:normAutofit/>
          </a:bodyPr>
          <a:lstStyle>
            <a:lvl1pPr marL="0" indent="0" algn="l">
              <a:buNone/>
              <a:defRPr sz="1999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7/20/21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17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057" y="2105202"/>
            <a:ext cx="9357767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6693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392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128" y="808057"/>
            <a:ext cx="7956259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2877" y="2052116"/>
            <a:ext cx="779451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200" y="5270628"/>
            <a:ext cx="2662729" cy="182832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D9712D-992A-4AB1-A5C2-575F75921AA2}" type="datetimeFigureOut">
              <a:rPr lang="en-US" smtClean="0"/>
              <a:pPr/>
              <a:t>7/19/21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314" y="3661168"/>
            <a:ext cx="5885352" cy="179129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366" y="164593"/>
            <a:ext cx="636561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7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EFA0A-2F20-4B60-98C6-5FFDA469AA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1792" y="0"/>
            <a:ext cx="45707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55706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r" defTabSz="914126" rtl="0" eaLnBrk="1" latinLnBrk="0" hangingPunct="1">
        <a:lnSpc>
          <a:spcPct val="90000"/>
        </a:lnSpc>
        <a:spcBef>
          <a:spcPct val="0"/>
        </a:spcBef>
        <a:buNone/>
        <a:defRPr sz="3399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385" indent="-344385" algn="l" defTabSz="914126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999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099" indent="-338037" algn="l" defTabSz="914126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799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510" indent="-344385" algn="l" defTabSz="914126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225" indent="-338037" algn="l" defTabSz="914126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2636" indent="-344385" algn="l" defTabSz="914126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1823" indent="-338227" algn="l" defTabSz="914126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027" indent="-338227" algn="l" defTabSz="914126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4231" indent="-338227" algn="l" defTabSz="914126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0436" indent="-338227" algn="l" defTabSz="914126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3260671"/>
            <a:ext cx="8229600" cy="3200400"/>
          </a:xfrm>
        </p:spPr>
        <p:txBody>
          <a:bodyPr/>
          <a:lstStyle/>
          <a:p>
            <a:r>
              <a:rPr lang="en-US" dirty="0"/>
              <a:t>SDG 15.4.1: </a:t>
            </a:r>
            <a:br>
              <a:rPr lang="en-US" dirty="0"/>
            </a:br>
            <a:r>
              <a:rPr lang="en-US" dirty="0"/>
              <a:t>Tracking Mountain Biodiversity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5612" y="5791200"/>
            <a:ext cx="8458200" cy="84482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Amina Ly</a:t>
            </a:r>
          </a:p>
          <a:p>
            <a:pPr>
              <a:lnSpc>
                <a:spcPct val="100000"/>
              </a:lnSpc>
              <a:spcBef>
                <a:spcPts val="400"/>
              </a:spcBef>
            </a:pPr>
            <a:r>
              <a:rPr lang="en-US" sz="1800" dirty="0"/>
              <a:t>July 23, 2021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75DCE9-C119-DE40-90BC-914987A2D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5856" y="5384338"/>
            <a:ext cx="1310106" cy="9747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148530-E65C-D641-BC8E-E29C2E945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412" y="3117520"/>
            <a:ext cx="2066465" cy="7665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DB360E-C6DB-3747-A75B-F86972FCB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109" y="3847422"/>
            <a:ext cx="2895600" cy="13995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723317-7FC5-CE41-8B50-A95D0686E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2271" y="1906837"/>
            <a:ext cx="2894013" cy="9330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B6C315-B997-9940-94A9-90D5674AE0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0677" y="672853"/>
            <a:ext cx="2997200" cy="93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176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B081-DE58-F14E-8E84-1CE439FA8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812" y="5134189"/>
            <a:ext cx="9601200" cy="2286000"/>
          </a:xfrm>
        </p:spPr>
        <p:txBody>
          <a:bodyPr>
            <a:normAutofit/>
          </a:bodyPr>
          <a:lstStyle/>
          <a:p>
            <a:r>
              <a:rPr lang="en-US" sz="4800" dirty="0"/>
              <a:t>Mountain biodiversity is under extreme threat across the globe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2161ED-5EFA-D446-BE15-DFC1B4E4A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50" y="663388"/>
            <a:ext cx="9050048" cy="39664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58404E-85B2-8042-8B05-0615B8E5BA80}"/>
              </a:ext>
            </a:extLst>
          </p:cNvPr>
          <p:cNvSpPr txBox="1"/>
          <p:nvPr/>
        </p:nvSpPr>
        <p:spPr>
          <a:xfrm>
            <a:off x="8456612" y="4634336"/>
            <a:ext cx="228620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 err="1"/>
              <a:t>Rahbek</a:t>
            </a:r>
            <a:r>
              <a:rPr lang="en-US" dirty="0"/>
              <a:t> et al. 2019</a:t>
            </a:r>
          </a:p>
        </p:txBody>
      </p:sp>
    </p:spTree>
    <p:extLst>
      <p:ext uri="{BB962C8B-B14F-4D97-AF65-F5344CB8AC3E}">
        <p14:creationId xmlns:p14="http://schemas.microsoft.com/office/powerpoint/2010/main" val="90294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7D194B1-13E1-8546-85DB-8DFD7AA25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012" y="990600"/>
            <a:ext cx="8305800" cy="4724400"/>
          </a:xfrm>
        </p:spPr>
        <p:txBody>
          <a:bodyPr>
            <a:normAutofit/>
          </a:bodyPr>
          <a:lstStyle/>
          <a:p>
            <a:r>
              <a:rPr lang="en-US" sz="6000" dirty="0"/>
              <a:t>How do we track global progress protecting mountainous key biodiversity areas around the world?</a:t>
            </a:r>
          </a:p>
        </p:txBody>
      </p:sp>
    </p:spTree>
    <p:extLst>
      <p:ext uri="{BB962C8B-B14F-4D97-AF65-F5344CB8AC3E}">
        <p14:creationId xmlns:p14="http://schemas.microsoft.com/office/powerpoint/2010/main" val="1585674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4878E8-D75C-8245-BB3D-5252C3CD80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2" y="4132729"/>
            <a:ext cx="10134600" cy="27432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Key Data Sources Include:</a:t>
            </a:r>
          </a:p>
          <a:p>
            <a:r>
              <a:rPr lang="en-US" sz="2400" dirty="0"/>
              <a:t>Key Biodiversity Areas (KBAs) </a:t>
            </a:r>
          </a:p>
          <a:p>
            <a:r>
              <a:rPr lang="en-US" sz="2400" dirty="0"/>
              <a:t>WCMC World Database on Protected Areas (WDPA)</a:t>
            </a:r>
          </a:p>
          <a:p>
            <a:r>
              <a:rPr lang="en-US" sz="2400" dirty="0"/>
              <a:t>Global Mountain Biodiversity Assessment Mountain Inventory (GMBA)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CC00F0-076C-0C40-ABC3-A32B3A0129E0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4412" y="304800"/>
            <a:ext cx="720852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89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C52DE7F-8309-1B46-B8D2-620028CEF8EA}"/>
              </a:ext>
            </a:extLst>
          </p:cNvPr>
          <p:cNvSpPr txBox="1"/>
          <p:nvPr/>
        </p:nvSpPr>
        <p:spPr>
          <a:xfrm>
            <a:off x="1278777" y="4953000"/>
            <a:ext cx="97145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Communicating current progress on protecting mountainous regions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E0B7B7-0F46-3A48-A709-000585CB2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12" y="674445"/>
            <a:ext cx="9591729" cy="404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49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0CB3FD-49F7-2649-A478-8E3CF8A6A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1" y="683449"/>
            <a:ext cx="9086045" cy="518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6190AB-3114-6E4D-83F8-1CFC7669827D}"/>
              </a:ext>
            </a:extLst>
          </p:cNvPr>
          <p:cNvSpPr txBox="1"/>
          <p:nvPr/>
        </p:nvSpPr>
        <p:spPr>
          <a:xfrm>
            <a:off x="1217734" y="6103710"/>
            <a:ext cx="9542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Glimpse into the evolution of coverage through time</a:t>
            </a:r>
          </a:p>
        </p:txBody>
      </p:sp>
    </p:spTree>
    <p:extLst>
      <p:ext uri="{BB962C8B-B14F-4D97-AF65-F5344CB8AC3E}">
        <p14:creationId xmlns:p14="http://schemas.microsoft.com/office/powerpoint/2010/main" val="379544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CA4C1-D940-A047-9B25-127BF8434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762000"/>
            <a:ext cx="9601200" cy="1143000"/>
          </a:xfrm>
        </p:spPr>
        <p:txBody>
          <a:bodyPr>
            <a:noAutofit/>
          </a:bodyPr>
          <a:lstStyle/>
          <a:p>
            <a:r>
              <a:rPr lang="en-US" sz="4800" dirty="0"/>
              <a:t>A whole new set of possibilities open up to explore progress on protections, and identify new threats to alpine biodiversity</a:t>
            </a:r>
          </a:p>
        </p:txBody>
      </p:sp>
    </p:spTree>
    <p:extLst>
      <p:ext uri="{BB962C8B-B14F-4D97-AF65-F5344CB8AC3E}">
        <p14:creationId xmlns:p14="http://schemas.microsoft.com/office/powerpoint/2010/main" val="337293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0A702-A955-8842-A7EE-977211C68B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6725" y="1261637"/>
            <a:ext cx="6477000" cy="4495800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Making this strategy accessible and reproducible for individual use</a:t>
            </a:r>
          </a:p>
          <a:p>
            <a:endParaRPr lang="en-US" sz="2800" dirty="0"/>
          </a:p>
          <a:p>
            <a:r>
              <a:rPr lang="en-US" sz="2800" dirty="0"/>
              <a:t>Online interface to communicate results</a:t>
            </a:r>
          </a:p>
          <a:p>
            <a:endParaRPr lang="en-US" sz="2800" dirty="0"/>
          </a:p>
          <a:p>
            <a:r>
              <a:rPr lang="en-US" sz="2800" dirty="0"/>
              <a:t>Can be combined with climate data to explore climate change vulnerability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E568D-C71F-C04B-8ADB-68560A1C9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507" y="2391777"/>
            <a:ext cx="1530350" cy="1768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1972DC-AC81-C245-817F-3D6A09B565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868944"/>
            <a:ext cx="1607295" cy="1301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66C4A5-A046-4A44-88D5-29CF2520DF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12" y="4495800"/>
            <a:ext cx="2514600" cy="195098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0208D4-7664-7844-9FD7-BBD7BF384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8212" y="404891"/>
            <a:ext cx="457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4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3F0901-6239-5242-826F-6E73079D673F}"/>
              </a:ext>
            </a:extLst>
          </p:cNvPr>
          <p:cNvSpPr/>
          <p:nvPr/>
        </p:nvSpPr>
        <p:spPr>
          <a:xfrm>
            <a:off x="1064785" y="3581400"/>
            <a:ext cx="7327127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Global Sustainability Scholars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Global Mountain Biodiversity Assessment (GMBA) Team:</a:t>
            </a:r>
          </a:p>
          <a:p>
            <a:r>
              <a:rPr lang="en-US" sz="2000" dirty="0" err="1">
                <a:solidFill>
                  <a:schemeClr val="tx2"/>
                </a:solidFill>
              </a:rPr>
              <a:t>Davnah</a:t>
            </a:r>
            <a:r>
              <a:rPr lang="en-US" sz="2000" dirty="0">
                <a:solidFill>
                  <a:schemeClr val="tx2"/>
                </a:solidFill>
              </a:rPr>
              <a:t> </a:t>
            </a:r>
            <a:r>
              <a:rPr lang="en-US" sz="2000" dirty="0" err="1">
                <a:solidFill>
                  <a:schemeClr val="tx2"/>
                </a:solidFill>
              </a:rPr>
              <a:t>Urbach</a:t>
            </a:r>
            <a:r>
              <a:rPr lang="en-US" sz="2000" cap="all" dirty="0">
                <a:solidFill>
                  <a:schemeClr val="tx2"/>
                </a:solidFill>
              </a:rPr>
              <a:t>; </a:t>
            </a:r>
            <a:r>
              <a:rPr lang="en-US" sz="2000" dirty="0">
                <a:solidFill>
                  <a:schemeClr val="tx2"/>
                </a:solidFill>
              </a:rPr>
              <a:t>Mark </a:t>
            </a:r>
            <a:r>
              <a:rPr lang="en-US" sz="2000" dirty="0" err="1">
                <a:solidFill>
                  <a:schemeClr val="tx2"/>
                </a:solidFill>
              </a:rPr>
              <a:t>Snethlage</a:t>
            </a:r>
            <a:r>
              <a:rPr lang="en-US" sz="2000" dirty="0">
                <a:solidFill>
                  <a:schemeClr val="tx2"/>
                </a:solidFill>
              </a:rPr>
              <a:t>; Jonas </a:t>
            </a:r>
            <a:r>
              <a:rPr lang="en-US" sz="2000" dirty="0" err="1">
                <a:solidFill>
                  <a:schemeClr val="tx2"/>
                </a:solidFill>
              </a:rPr>
              <a:t>Geschke</a:t>
            </a:r>
            <a:endParaRPr lang="en-US" sz="2000" dirty="0">
              <a:solidFill>
                <a:schemeClr val="tx2"/>
              </a:solidFill>
            </a:endParaRP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Birdlife International</a:t>
            </a:r>
          </a:p>
          <a:p>
            <a:r>
              <a:rPr lang="en-US" sz="2000" dirty="0">
                <a:solidFill>
                  <a:schemeClr val="tx2"/>
                </a:solidFill>
              </a:rPr>
              <a:t>Ashley Simkins </a:t>
            </a:r>
          </a:p>
          <a:p>
            <a:endParaRPr lang="en-US" sz="2000" dirty="0">
              <a:solidFill>
                <a:schemeClr val="tx2"/>
              </a:solidFill>
            </a:endParaRPr>
          </a:p>
          <a:p>
            <a:r>
              <a:rPr lang="en-US" sz="2000" dirty="0">
                <a:solidFill>
                  <a:schemeClr val="tx2">
                    <a:lumMod val="50000"/>
                  </a:schemeClr>
                </a:solidFill>
              </a:rPr>
              <a:t>UNEP WCMC</a:t>
            </a:r>
          </a:p>
          <a:p>
            <a:r>
              <a:rPr lang="en-US" sz="2000" dirty="0">
                <a:solidFill>
                  <a:schemeClr val="tx2"/>
                </a:solidFill>
              </a:rPr>
              <a:t>Cristina Lazaro</a:t>
            </a:r>
          </a:p>
          <a:p>
            <a:br>
              <a:rPr lang="en-US" sz="2000" dirty="0">
                <a:solidFill>
                  <a:schemeClr val="tx2"/>
                </a:solidFill>
              </a:rPr>
            </a:br>
            <a:br>
              <a:rPr lang="en-US" sz="2000" dirty="0">
                <a:solidFill>
                  <a:schemeClr val="tx2"/>
                </a:solidFill>
              </a:rPr>
            </a:b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713055-7A27-6247-990B-27D5C96A6008}"/>
              </a:ext>
            </a:extLst>
          </p:cNvPr>
          <p:cNvSpPr txBox="1"/>
          <p:nvPr/>
        </p:nvSpPr>
        <p:spPr>
          <a:xfrm>
            <a:off x="4394014" y="2209800"/>
            <a:ext cx="3845925" cy="8402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5400" dirty="0"/>
              <a:t>Thank You!</a:t>
            </a:r>
          </a:p>
        </p:txBody>
      </p:sp>
      <p:pic>
        <p:nvPicPr>
          <p:cNvPr id="1031" name="Picture 7" descr="https://lh5.googleusercontent.com/Z1kpVvagBGH11mnl0Mzdsdwd45ztyEkie3KVbnCTJJ7bk6OAJZ5DLIGCNDVqP5TX5CGz-JPhi5-1LGrZoWP__Hvp4iPqAgpGGs0itiI38XrJrx1ufbvWL5on5_hzpgb_Fq7KPW-aGZg">
            <a:extLst>
              <a:ext uri="{FF2B5EF4-FFF2-40B4-BE49-F238E27FC236}">
                <a16:creationId xmlns:a16="http://schemas.microsoft.com/office/drawing/2014/main" id="{29157BF7-1174-0941-BFFA-F62227699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0712" y="6220128"/>
            <a:ext cx="5334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9075EED-E150-5542-BD69-F35F069D44A8}"/>
              </a:ext>
            </a:extLst>
          </p:cNvPr>
          <p:cNvSpPr/>
          <p:nvPr/>
        </p:nvSpPr>
        <p:spPr>
          <a:xfrm>
            <a:off x="9261232" y="6312461"/>
            <a:ext cx="175101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+mj-lt"/>
              </a:rPr>
              <a:t>@amina6_26</a:t>
            </a:r>
          </a:p>
          <a:p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434AAD-331D-7C48-8814-41B4A1911473}"/>
              </a:ext>
            </a:extLst>
          </p:cNvPr>
          <p:cNvSpPr/>
          <p:nvPr/>
        </p:nvSpPr>
        <p:spPr>
          <a:xfrm>
            <a:off x="8609012" y="5750100"/>
            <a:ext cx="2590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tx2"/>
                </a:solidFill>
                <a:latin typeface="+mj-lt"/>
              </a:rPr>
              <a:t>aminaly@stanford.edu</a:t>
            </a:r>
            <a:endParaRPr lang="en-US" sz="16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E46CA7A-FB77-BA41-9766-5FF537E468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0712" y="5686728"/>
            <a:ext cx="533400" cy="53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A8E65B-51F2-CA4D-A7F5-A27789332B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2012" y="381000"/>
            <a:ext cx="4572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2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Serenity">
      <a:dk1>
        <a:srgbClr val="164B4F"/>
      </a:dk1>
      <a:lt1>
        <a:sysClr val="window" lastClr="FFFFFF"/>
      </a:lt1>
      <a:dk2>
        <a:srgbClr val="000000"/>
      </a:dk2>
      <a:lt2>
        <a:srgbClr val="C5E5EC"/>
      </a:lt2>
      <a:accent1>
        <a:srgbClr val="1B91A1"/>
      </a:accent1>
      <a:accent2>
        <a:srgbClr val="46AC6F"/>
      </a:accent2>
      <a:accent3>
        <a:srgbClr val="37AFD5"/>
      </a:accent3>
      <a:accent4>
        <a:srgbClr val="6786A9"/>
      </a:accent4>
      <a:accent5>
        <a:srgbClr val="90A693"/>
      </a:accent5>
      <a:accent6>
        <a:srgbClr val="389066"/>
      </a:accent6>
      <a:hlink>
        <a:srgbClr val="27A99A"/>
      </a:hlink>
      <a:folHlink>
        <a:srgbClr val="94AE9D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1360506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TP102801108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706526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1E33DF-2340-4F4E-B874-B73FEFEBFC8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249165-F638-412C-8E0A-DFB7045CA2E0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683C129-7B42-490A-AD74-E9303BC76D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{4EBBD520-0C09-8C41-A9D5-D952596C84D8}tf16401378</Template>
  <TotalTime>1647</TotalTime>
  <Words>457</Words>
  <Application>Microsoft Macintosh PowerPoint</Application>
  <PresentationFormat>Custom</PresentationFormat>
  <Paragraphs>59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Euphemia</vt:lpstr>
      <vt:lpstr>MS Shell Dlg 2</vt:lpstr>
      <vt:lpstr>Wingdings</vt:lpstr>
      <vt:lpstr>Wingdings 3</vt:lpstr>
      <vt:lpstr>Madison</vt:lpstr>
      <vt:lpstr>SDG 15.4.1:  Tracking Mountain Biodiversity</vt:lpstr>
      <vt:lpstr>Mountain biodiversity is under extreme threat across the globe</vt:lpstr>
      <vt:lpstr>How do we track global progress protecting mountainous key biodiversity areas around the world?</vt:lpstr>
      <vt:lpstr>PowerPoint Presentation</vt:lpstr>
      <vt:lpstr>PowerPoint Presentation</vt:lpstr>
      <vt:lpstr>PowerPoint Presentation</vt:lpstr>
      <vt:lpstr>A whole new set of possibilities open up to explore progress on protections, and identify new threats to alpine biodiversity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SDG 15.4.1:  Tracking Mountain Biodiversity</dc:title>
  <dc:creator>Amina Ly</dc:creator>
  <cp:lastModifiedBy>Amina Ly</cp:lastModifiedBy>
  <cp:revision>20</cp:revision>
  <dcterms:created xsi:type="dcterms:W3CDTF">2021-07-19T17:36:13Z</dcterms:created>
  <dcterms:modified xsi:type="dcterms:W3CDTF">2021-07-20T21:03:34Z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